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9" r:id="rId4"/>
    <p:sldId id="268" r:id="rId5"/>
    <p:sldId id="267" r:id="rId6"/>
    <p:sldId id="266" r:id="rId7"/>
    <p:sldId id="273" r:id="rId8"/>
    <p:sldId id="271" r:id="rId9"/>
    <p:sldId id="281" r:id="rId10"/>
    <p:sldId id="274" r:id="rId11"/>
    <p:sldId id="276" r:id="rId12"/>
    <p:sldId id="280" r:id="rId13"/>
    <p:sldId id="279" r:id="rId14"/>
    <p:sldId id="278" r:id="rId15"/>
    <p:sldId id="277" r:id="rId16"/>
    <p:sldId id="282" r:id="rId17"/>
    <p:sldId id="283" r:id="rId18"/>
    <p:sldId id="284" r:id="rId19"/>
    <p:sldId id="285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114" d="100"/>
          <a:sy n="114" d="100"/>
        </p:scale>
        <p:origin x="4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25A17EF-115B-4BB9-BF42-426DFD9E898A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4E7652-46AF-4259-BAE2-54978EA07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87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44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66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79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6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30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45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205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45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06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37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20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47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62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79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734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565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80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5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13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02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58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37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69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85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1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770D99E-2869-438B-B483-1F6CCD5437EE}"/>
              </a:ext>
            </a:extLst>
          </p:cNvPr>
          <p:cNvGrpSpPr/>
          <p:nvPr userDrawn="1"/>
        </p:nvGrpSpPr>
        <p:grpSpPr>
          <a:xfrm>
            <a:off x="-1" y="-10825"/>
            <a:ext cx="9144002" cy="6515395"/>
            <a:chOff x="-1" y="-10825"/>
            <a:chExt cx="9144002" cy="6515395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66236F9-EA1F-4D2A-84DE-EC04F9972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2A12C4E-53AE-4900-9783-F6190544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14E049B-6FD4-487E-927B-506983629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F27E3F5-0D4D-492C-8A3E-50BC30CEFD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D4FF91-8818-4598-AC9F-B8C2FA867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276600" y="1213332"/>
            <a:ext cx="5326856" cy="1425577"/>
          </a:xfrm>
        </p:spPr>
        <p:txBody>
          <a:bodyPr anchor="b"/>
          <a:lstStyle>
            <a:lvl1pPr algn="r">
              <a:defRPr sz="45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724400" y="3849666"/>
            <a:ext cx="3879056" cy="1234575"/>
          </a:xfrm>
          <a:noFill/>
        </p:spPr>
        <p:txBody>
          <a:bodyPr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2812256" y="6322007"/>
            <a:ext cx="5791200" cy="365125"/>
          </a:xfrm>
          <a:prstGeom prst="rect">
            <a:avLst/>
          </a:prstGeom>
        </p:spPr>
        <p:txBody>
          <a:bodyPr tIns="0" bIns="0" anchor="t"/>
          <a:lstStyle>
            <a:lvl1pPr algn="r">
              <a:defRPr sz="1000"/>
            </a:lvl1pPr>
          </a:lstStyle>
          <a:p>
            <a:pPr algn="r"/>
            <a:fld id="{A2E209FB-7A34-414B-812A-BCC5C4256F49}" type="datetime1">
              <a:rPr lang="en-US" smtClean="0"/>
              <a:pPr algn="r"/>
              <a:t>12/7/2018</a:t>
            </a:fld>
            <a:endParaRPr lang="en-US" sz="10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12256" y="5960055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 algn="r"/>
            <a:endParaRPr lang="en-US" sz="11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95"/>
            <a:ext cx="4876800" cy="799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173195"/>
            <a:ext cx="2468880" cy="300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ABB0C64-AD16-4270-8323-3B986F4CAD10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www.website.com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566D8F-E696-41DE-BA1C-A8D0C7F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655"/>
            <a:ext cx="7726680" cy="571500"/>
          </a:xfrm>
        </p:spPr>
        <p:txBody>
          <a:bodyPr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7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173195"/>
            <a:ext cx="2355056" cy="301752"/>
          </a:xfrm>
        </p:spPr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0070" y="173195"/>
            <a:ext cx="502920" cy="301752"/>
          </a:xfr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295400"/>
            <a:ext cx="914400" cy="5015864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856" y="1295400"/>
            <a:ext cx="2438400" cy="5015864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0" y="1295400"/>
            <a:ext cx="5276088" cy="501396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173195"/>
            <a:ext cx="2324196" cy="301752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596" y="173195"/>
            <a:ext cx="502920" cy="301752"/>
          </a:xfrm>
        </p:spPr>
        <p:txBody>
          <a:bodyPr/>
          <a:lstStyle>
            <a:lvl1pPr>
              <a:defRPr sz="1200"/>
            </a:lvl1pPr>
          </a:lstStyle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423E8A4-D2B7-46D2-92C3-AE6BC0B9BD06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309AE25-B267-4B83-A0CB-35016E70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61BEEC28-F63A-4526-A6C3-33CFC767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675926"/>
          </a:xfrm>
          <a:prstGeom prst="rect">
            <a:avLst/>
          </a:prstGeom>
        </p:spPr>
        <p:txBody>
          <a:bodyPr vert="horz" lIns="0" rIns="0" anchor="ctr">
            <a:noAutofit/>
          </a:bodyPr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66839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867400" y="174116"/>
            <a:ext cx="2212182" cy="300831"/>
          </a:xfrm>
          <a:prstGeom prst="rect">
            <a:avLst/>
          </a:prstGeom>
        </p:spPr>
        <p:txBody>
          <a:bodyPr vert="horz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1E45D2D-0469-4652-A090-C4D13F3C150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6C04FF8-AE2F-4C75-8657-A2201B9519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</p:sldLayoutIdLst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276600" y="1295400"/>
            <a:ext cx="5326856" cy="1425577"/>
          </a:xfrm>
        </p:spPr>
        <p:txBody>
          <a:bodyPr/>
          <a:lstStyle/>
          <a:p>
            <a:r>
              <a:rPr lang="en-US" dirty="0"/>
              <a:t>Reporting</a:t>
            </a:r>
            <a:br>
              <a:rPr lang="en-US" dirty="0"/>
            </a:br>
            <a:r>
              <a:rPr lang="en-US" b="0" dirty="0" smtClean="0"/>
              <a:t>Administrative </a:t>
            </a:r>
            <a:r>
              <a:rPr lang="en-US" b="0" dirty="0" smtClean="0"/>
              <a:t>Team </a:t>
            </a:r>
            <a:r>
              <a:rPr lang="en-US" b="0" dirty="0" smtClean="0"/>
              <a:t>Input Session</a:t>
            </a:r>
            <a:endParaRPr lang="en-US" b="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en-US" dirty="0" smtClean="0"/>
              <a:t>Thoughts on Budget Cuts to Address Our Ongoing Deficit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7028" y="621293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(42 participants)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0" y="609600"/>
            <a:ext cx="548640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THOUGHTS (all staff)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Cutting </a:t>
            </a:r>
            <a:r>
              <a:rPr lang="en-US" u="sng" dirty="0" smtClean="0"/>
              <a:t>vacant</a:t>
            </a:r>
            <a:r>
              <a:rPr lang="en-US" dirty="0" smtClean="0"/>
              <a:t> positions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438400"/>
            <a:ext cx="4762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0" y="609600"/>
            <a:ext cx="548640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THOUGHTS</a:t>
            </a:r>
            <a:r>
              <a:rPr lang="en-US" dirty="0" smtClean="0"/>
              <a:t> </a:t>
            </a:r>
            <a:r>
              <a:rPr lang="en-US" b="0" dirty="0" smtClean="0"/>
              <a:t>(all staff)</a:t>
            </a:r>
            <a:br>
              <a:rPr lang="en-US" b="0" dirty="0" smtClean="0"/>
            </a:br>
            <a:r>
              <a:rPr lang="en-US" dirty="0" smtClean="0"/>
              <a:t>Reducing vendor contracts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514600"/>
            <a:ext cx="4762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2209800"/>
            <a:ext cx="6096000" cy="4584192"/>
          </a:xfrm>
          <a:prstGeom prst="rect">
            <a:avLst/>
          </a:prstGeom>
        </p:spPr>
      </p:pic>
      <p:sp>
        <p:nvSpPr>
          <p:cNvPr id="8" name="Rectangle 1"/>
          <p:cNvSpPr>
            <a:spLocks noGrp="1"/>
          </p:cNvSpPr>
          <p:nvPr>
            <p:ph type="title"/>
          </p:nvPr>
        </p:nvSpPr>
        <p:spPr>
          <a:xfrm>
            <a:off x="114300" y="762000"/>
            <a:ext cx="5410200" cy="799306"/>
          </a:xfrm>
        </p:spPr>
        <p:txBody>
          <a:bodyPr/>
          <a:lstStyle/>
          <a:p>
            <a:r>
              <a:rPr lang="en-US" b="0" dirty="0" smtClean="0"/>
              <a:t>TOP (all staff)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Service areas to keep</a:t>
            </a:r>
            <a:br>
              <a:rPr lang="en-US" dirty="0" smtClean="0"/>
            </a:br>
            <a:r>
              <a:rPr lang="en-US" sz="1800" dirty="0" smtClean="0"/>
              <a:t>Student Support Services</a:t>
            </a:r>
            <a:br>
              <a:rPr lang="en-US" sz="1800" dirty="0" smtClean="0"/>
            </a:br>
            <a:r>
              <a:rPr lang="en-US" sz="1800" dirty="0" smtClean="0"/>
              <a:t>Teachers</a:t>
            </a:r>
            <a:br>
              <a:rPr lang="en-US" sz="1800" dirty="0" smtClean="0"/>
            </a:br>
            <a:r>
              <a:rPr lang="en-US" sz="1800" dirty="0" smtClean="0"/>
              <a:t>Counselors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532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152400" y="474947"/>
            <a:ext cx="708660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Themes (all staff)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What to reduce/ cut </a:t>
            </a:r>
            <a:r>
              <a:rPr lang="en-US" sz="2400" b="0" dirty="0" smtClean="0"/>
              <a:t>(open-ended)</a:t>
            </a:r>
            <a:endParaRPr lang="en-US" sz="2400" b="0" dirty="0"/>
          </a:p>
        </p:txBody>
      </p:sp>
      <p:grpSp>
        <p:nvGrpSpPr>
          <p:cNvPr id="5" name="Group 4"/>
          <p:cNvGrpSpPr/>
          <p:nvPr/>
        </p:nvGrpSpPr>
        <p:grpSpPr>
          <a:xfrm>
            <a:off x="117021" y="1613803"/>
            <a:ext cx="1371600" cy="1371600"/>
            <a:chOff x="304800" y="1600200"/>
            <a:chExt cx="1371600" cy="1371600"/>
          </a:xfrm>
        </p:grpSpPr>
        <p:sp>
          <p:nvSpPr>
            <p:cNvPr id="3" name="Oval 2"/>
            <p:cNvSpPr/>
            <p:nvPr/>
          </p:nvSpPr>
          <p:spPr>
            <a:xfrm>
              <a:off x="304800" y="1600200"/>
              <a:ext cx="1371600" cy="1371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9100" y="2101334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RTI/PBIS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522639" y="1638104"/>
            <a:ext cx="1375682" cy="1371600"/>
            <a:chOff x="304800" y="1600200"/>
            <a:chExt cx="1375682" cy="1371600"/>
          </a:xfrm>
        </p:grpSpPr>
        <p:sp>
          <p:nvSpPr>
            <p:cNvPr id="9" name="Oval 8"/>
            <p:cNvSpPr/>
            <p:nvPr/>
          </p:nvSpPr>
          <p:spPr>
            <a:xfrm>
              <a:off x="304800" y="1600200"/>
              <a:ext cx="1371600" cy="1371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7482" y="1938533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Ed Services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22639" y="3066854"/>
            <a:ext cx="1371600" cy="1371600"/>
            <a:chOff x="304800" y="1600200"/>
            <a:chExt cx="1371600" cy="1371600"/>
          </a:xfrm>
        </p:grpSpPr>
        <p:sp>
          <p:nvSpPr>
            <p:cNvPr id="12" name="Oval 11"/>
            <p:cNvSpPr/>
            <p:nvPr/>
          </p:nvSpPr>
          <p:spPr>
            <a:xfrm>
              <a:off x="304800" y="1600200"/>
              <a:ext cx="1371600" cy="1371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8561" y="1791678"/>
              <a:ext cx="1143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Non-essential materials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33700" y="3066854"/>
            <a:ext cx="1371600" cy="1371600"/>
            <a:chOff x="304800" y="1600200"/>
            <a:chExt cx="1371600" cy="1371600"/>
          </a:xfrm>
        </p:grpSpPr>
        <p:sp>
          <p:nvSpPr>
            <p:cNvPr id="15" name="Oval 14"/>
            <p:cNvSpPr/>
            <p:nvPr/>
          </p:nvSpPr>
          <p:spPr>
            <a:xfrm>
              <a:off x="304800" y="1600200"/>
              <a:ext cx="1371600" cy="1371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2989" y="1930177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Outside vendors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9332" y="3034197"/>
            <a:ext cx="1402896" cy="1371600"/>
            <a:chOff x="304800" y="1600200"/>
            <a:chExt cx="1402896" cy="1371600"/>
          </a:xfrm>
        </p:grpSpPr>
        <p:sp>
          <p:nvSpPr>
            <p:cNvPr id="18" name="Oval 17"/>
            <p:cNvSpPr/>
            <p:nvPr/>
          </p:nvSpPr>
          <p:spPr>
            <a:xfrm>
              <a:off x="304800" y="1600200"/>
              <a:ext cx="1371600" cy="1371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64696" y="2071361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SPED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28257" y="1662597"/>
            <a:ext cx="1634218" cy="1371600"/>
            <a:chOff x="304800" y="1600200"/>
            <a:chExt cx="1634218" cy="1371600"/>
          </a:xfrm>
        </p:grpSpPr>
        <p:sp>
          <p:nvSpPr>
            <p:cNvPr id="21" name="Oval 20"/>
            <p:cNvSpPr/>
            <p:nvPr/>
          </p:nvSpPr>
          <p:spPr>
            <a:xfrm>
              <a:off x="304800" y="1600200"/>
              <a:ext cx="1371600" cy="1371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5968" y="1871195"/>
              <a:ext cx="15430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Secondary Prep/sections/ staff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333875" y="1638104"/>
            <a:ext cx="1405618" cy="1371600"/>
            <a:chOff x="304800" y="1600200"/>
            <a:chExt cx="1405618" cy="1371600"/>
          </a:xfrm>
        </p:grpSpPr>
        <p:sp>
          <p:nvSpPr>
            <p:cNvPr id="24" name="Oval 23"/>
            <p:cNvSpPr/>
            <p:nvPr/>
          </p:nvSpPr>
          <p:spPr>
            <a:xfrm>
              <a:off x="304800" y="1600200"/>
              <a:ext cx="1371600" cy="1371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7418" y="1824335"/>
              <a:ext cx="1143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D.O./ staff/ TOSAs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529443" y="4495604"/>
            <a:ext cx="1515836" cy="1371600"/>
            <a:chOff x="304800" y="1600200"/>
            <a:chExt cx="1515836" cy="1371600"/>
          </a:xfrm>
        </p:grpSpPr>
        <p:sp>
          <p:nvSpPr>
            <p:cNvPr id="27" name="Oval 26"/>
            <p:cNvSpPr/>
            <p:nvPr/>
          </p:nvSpPr>
          <p:spPr>
            <a:xfrm>
              <a:off x="304800" y="1600200"/>
              <a:ext cx="1371600" cy="1371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0179" y="1993612"/>
              <a:ext cx="14804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PD/ training/ conferences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28257" y="4499686"/>
            <a:ext cx="1371600" cy="1371600"/>
            <a:chOff x="304800" y="1600200"/>
            <a:chExt cx="1371600" cy="1371600"/>
          </a:xfrm>
        </p:grpSpPr>
        <p:sp>
          <p:nvSpPr>
            <p:cNvPr id="30" name="Oval 29"/>
            <p:cNvSpPr/>
            <p:nvPr/>
          </p:nvSpPr>
          <p:spPr>
            <a:xfrm>
              <a:off x="304800" y="1600200"/>
              <a:ext cx="1371600" cy="1371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51757" y="1956549"/>
              <a:ext cx="1143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Athletics/ stadium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57007" y="3059022"/>
            <a:ext cx="1371600" cy="1371600"/>
            <a:chOff x="304800" y="1600200"/>
            <a:chExt cx="1371600" cy="1371600"/>
          </a:xfrm>
        </p:grpSpPr>
        <p:sp>
          <p:nvSpPr>
            <p:cNvPr id="33" name="Oval 32"/>
            <p:cNvSpPr/>
            <p:nvPr/>
          </p:nvSpPr>
          <p:spPr>
            <a:xfrm>
              <a:off x="304800" y="1600200"/>
              <a:ext cx="1371600" cy="1371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6597" y="1685835"/>
              <a:ext cx="1143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Field trips/ overnight trips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6" name="Straight Connector 35"/>
          <p:cNvCxnSpPr/>
          <p:nvPr/>
        </p:nvCxnSpPr>
        <p:spPr>
          <a:xfrm flipV="1">
            <a:off x="3612696" y="1219200"/>
            <a:ext cx="5531304" cy="563880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29400" y="4267200"/>
            <a:ext cx="2895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Minor Themes: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Discretionary funds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Music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Extra duty/ OT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Technology dept.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Enrollment services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After school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M&amp;O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chemeClr val="bg1"/>
                </a:solidFill>
              </a:rPr>
              <a:t>Transportation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5486400" y="2800737"/>
            <a:ext cx="190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Major Themes</a:t>
            </a:r>
          </a:p>
        </p:txBody>
      </p:sp>
    </p:spTree>
    <p:extLst>
      <p:ext uri="{BB962C8B-B14F-4D97-AF65-F5344CB8AC3E}">
        <p14:creationId xmlns:p14="http://schemas.microsoft.com/office/powerpoint/2010/main" val="15984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0" y="609600"/>
            <a:ext cx="548640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THOUGHTS (all staff)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Maximizing staffing ratios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590800"/>
            <a:ext cx="4762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4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0" y="609600"/>
            <a:ext cx="548640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THOUGHTS (all staff)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Cutting discretionary funding vs. staff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743200"/>
            <a:ext cx="4762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276600" y="1295400"/>
            <a:ext cx="5326856" cy="1425577"/>
          </a:xfrm>
        </p:spPr>
        <p:txBody>
          <a:bodyPr/>
          <a:lstStyle/>
          <a:p>
            <a:r>
              <a:rPr lang="en-US" dirty="0"/>
              <a:t>Reporting</a:t>
            </a:r>
            <a:br>
              <a:rPr lang="en-US" dirty="0"/>
            </a:br>
            <a:r>
              <a:rPr lang="en-US" b="0" dirty="0" smtClean="0"/>
              <a:t>LCAP Collaborative</a:t>
            </a:r>
            <a:br>
              <a:rPr lang="en-US" b="0" dirty="0" smtClean="0"/>
            </a:br>
            <a:r>
              <a:rPr lang="en-US" b="0" dirty="0" smtClean="0"/>
              <a:t>Input Survey</a:t>
            </a:r>
            <a:endParaRPr lang="en-US" b="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en-US" dirty="0" smtClean="0"/>
              <a:t>Thoughts on Budget Cuts to Address Our Ongoing Deficit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86600" y="621293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(24 participants)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0" y="609600"/>
            <a:ext cx="548640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THOUGHTS (LCAP)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Cutting </a:t>
            </a:r>
            <a:r>
              <a:rPr lang="en-US" u="sng" dirty="0" smtClean="0"/>
              <a:t>vacant</a:t>
            </a:r>
            <a:r>
              <a:rPr lang="en-US" dirty="0" smtClean="0"/>
              <a:t> positions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438400"/>
            <a:ext cx="4762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0" y="609600"/>
            <a:ext cx="548640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THOUGHTS</a:t>
            </a:r>
            <a:r>
              <a:rPr lang="en-US" dirty="0" smtClean="0"/>
              <a:t> </a:t>
            </a:r>
            <a:r>
              <a:rPr lang="en-US" b="0" dirty="0" smtClean="0"/>
              <a:t>(LCAP)</a:t>
            </a:r>
            <a:br>
              <a:rPr lang="en-US" b="0" dirty="0" smtClean="0"/>
            </a:br>
            <a:r>
              <a:rPr lang="en-US" dirty="0" smtClean="0"/>
              <a:t>Reducing vendor contracts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362200"/>
            <a:ext cx="4762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>
          <a:xfrm>
            <a:off x="114300" y="762000"/>
            <a:ext cx="5410200" cy="799306"/>
          </a:xfrm>
        </p:spPr>
        <p:txBody>
          <a:bodyPr/>
          <a:lstStyle/>
          <a:p>
            <a:r>
              <a:rPr lang="en-US" b="0" dirty="0" smtClean="0"/>
              <a:t>TOP (LCAP)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Service areas to keep</a:t>
            </a:r>
            <a:br>
              <a:rPr lang="en-US" dirty="0" smtClean="0"/>
            </a:br>
            <a:r>
              <a:rPr lang="en-US" sz="1800" dirty="0" smtClean="0"/>
              <a:t>Music</a:t>
            </a:r>
            <a:br>
              <a:rPr lang="en-US" sz="1800" dirty="0" smtClean="0"/>
            </a:br>
            <a:r>
              <a:rPr lang="en-US" sz="1800" dirty="0" smtClean="0"/>
              <a:t>Programs</a:t>
            </a:r>
            <a:br>
              <a:rPr lang="en-US" sz="1800" dirty="0" smtClean="0"/>
            </a:br>
            <a:r>
              <a:rPr lang="en-US" sz="1800" dirty="0" smtClean="0"/>
              <a:t>Counselors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057400"/>
            <a:ext cx="6096000" cy="45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4754880" cy="799306"/>
          </a:xfrm>
        </p:spPr>
        <p:txBody>
          <a:bodyPr/>
          <a:lstStyle/>
          <a:p>
            <a:r>
              <a:rPr lang="en-US" b="0" dirty="0" smtClean="0"/>
              <a:t>FACTORS (admin)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For Success</a:t>
            </a:r>
            <a:br>
              <a:rPr lang="en-US" dirty="0" smtClean="0"/>
            </a:br>
            <a:r>
              <a:rPr lang="en-US" sz="1600" dirty="0" smtClean="0"/>
              <a:t>Clear Communication</a:t>
            </a:r>
            <a:br>
              <a:rPr lang="en-US" sz="1600" dirty="0" smtClean="0"/>
            </a:br>
            <a:r>
              <a:rPr lang="en-US" sz="1600" dirty="0" smtClean="0"/>
              <a:t>Prioritizing/Planning</a:t>
            </a:r>
            <a:br>
              <a:rPr lang="en-US" sz="1600" dirty="0" smtClean="0"/>
            </a:br>
            <a:r>
              <a:rPr lang="en-US" sz="1600" dirty="0" smtClean="0"/>
              <a:t>Careful Spending</a:t>
            </a:r>
            <a:endParaRPr lang="en-US" sz="160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640" y="2057400"/>
            <a:ext cx="6233160" cy="4687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0" y="609600"/>
            <a:ext cx="548640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THOUGHTS (LCAP)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Maximizing staffing ratios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362200"/>
            <a:ext cx="4762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5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0" y="609600"/>
            <a:ext cx="548640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THOUGHTS (LCAP)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Cutting discretionary funding vs. staff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438400"/>
            <a:ext cx="4762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276600" y="1295400"/>
            <a:ext cx="5326856" cy="1425577"/>
          </a:xfrm>
        </p:spPr>
        <p:txBody>
          <a:bodyPr/>
          <a:lstStyle/>
          <a:p>
            <a:r>
              <a:rPr lang="en-US" dirty="0"/>
              <a:t>Reporting</a:t>
            </a:r>
            <a:br>
              <a:rPr lang="en-US" dirty="0"/>
            </a:br>
            <a:r>
              <a:rPr lang="en-US" b="0" dirty="0" smtClean="0"/>
              <a:t>DELAC</a:t>
            </a:r>
            <a:br>
              <a:rPr lang="en-US" b="0" dirty="0" smtClean="0"/>
            </a:br>
            <a:r>
              <a:rPr lang="en-US" b="0" dirty="0" smtClean="0"/>
              <a:t>Input Survey</a:t>
            </a:r>
            <a:endParaRPr lang="en-US" b="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en-US" dirty="0" smtClean="0"/>
              <a:t>Thoughts on Budget Cuts to Address Our Ongoing Deficit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62129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(16 participants)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0" y="609600"/>
            <a:ext cx="548640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THOUGHTS (DELAC)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Cutting </a:t>
            </a:r>
            <a:r>
              <a:rPr lang="en-US" u="sng" dirty="0" smtClean="0"/>
              <a:t>vacant</a:t>
            </a:r>
            <a:r>
              <a:rPr lang="en-US" dirty="0" smtClean="0"/>
              <a:t> positions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286000"/>
            <a:ext cx="4762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0" y="609600"/>
            <a:ext cx="548640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THOUGHTS</a:t>
            </a:r>
            <a:r>
              <a:rPr lang="en-US" dirty="0" smtClean="0"/>
              <a:t> </a:t>
            </a:r>
            <a:r>
              <a:rPr lang="en-US" b="0" dirty="0" smtClean="0"/>
              <a:t>(DELAC)</a:t>
            </a:r>
            <a:br>
              <a:rPr lang="en-US" b="0" dirty="0" smtClean="0"/>
            </a:br>
            <a:r>
              <a:rPr lang="en-US" dirty="0" smtClean="0"/>
              <a:t>Reducing vendor contracts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514600"/>
            <a:ext cx="4762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Rectangle 1"/>
          <p:cNvSpPr>
            <a:spLocks noGrp="1"/>
          </p:cNvSpPr>
          <p:nvPr>
            <p:ph type="title"/>
          </p:nvPr>
        </p:nvSpPr>
        <p:spPr>
          <a:xfrm>
            <a:off x="114300" y="762000"/>
            <a:ext cx="5410200" cy="799306"/>
          </a:xfrm>
        </p:spPr>
        <p:txBody>
          <a:bodyPr/>
          <a:lstStyle/>
          <a:p>
            <a:r>
              <a:rPr lang="en-US" b="0" dirty="0" smtClean="0"/>
              <a:t>TOP (DELAC)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Service areas to keep</a:t>
            </a:r>
            <a:br>
              <a:rPr lang="en-US" dirty="0" smtClean="0"/>
            </a:br>
            <a:r>
              <a:rPr lang="en-US" sz="1800" dirty="0" smtClean="0"/>
              <a:t>EL Services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Teachers</a:t>
            </a:r>
            <a:br>
              <a:rPr lang="en-US" sz="1800" dirty="0" smtClean="0"/>
            </a:br>
            <a:r>
              <a:rPr lang="en-US" sz="1800" dirty="0" smtClean="0"/>
              <a:t>Counselors/ Nurses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3600"/>
            <a:ext cx="6050280" cy="454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9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0" y="609600"/>
            <a:ext cx="548640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THOUGHTS (DELAC)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Maximizing staffing ratios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438400"/>
            <a:ext cx="4762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5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0" y="609600"/>
            <a:ext cx="5486400" cy="79930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 smtClean="0"/>
              <a:t>THOUGHTS (DELAC)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Cutting discretionary funding vs. staff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667000"/>
            <a:ext cx="4762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474026"/>
            <a:ext cx="4754880" cy="799306"/>
          </a:xfrm>
        </p:spPr>
        <p:txBody>
          <a:bodyPr/>
          <a:lstStyle/>
          <a:p>
            <a:r>
              <a:rPr lang="en-US" b="0" dirty="0"/>
              <a:t>STATUS</a:t>
            </a:r>
            <a:r>
              <a:rPr lang="en-US" dirty="0"/>
              <a:t> SUMMARY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95400" y="20574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surveys/ discussions were designed to capture feedback that would help inform a balanced cohesive recommendation from the Executive Cabinet that would best serve the students of WJUSD.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5715000" cy="799306"/>
          </a:xfrm>
        </p:spPr>
        <p:txBody>
          <a:bodyPr/>
          <a:lstStyle/>
          <a:p>
            <a:r>
              <a:rPr lang="en-US" b="0" dirty="0" smtClean="0"/>
              <a:t>CUTS</a:t>
            </a:r>
            <a:r>
              <a:rPr lang="en-US" dirty="0" smtClean="0"/>
              <a:t> </a:t>
            </a:r>
            <a:r>
              <a:rPr lang="en-US" b="0" dirty="0" smtClean="0"/>
              <a:t>(admin)</a:t>
            </a:r>
            <a:br>
              <a:rPr lang="en-US" b="0" dirty="0" smtClean="0"/>
            </a:br>
            <a:r>
              <a:rPr lang="en-US" dirty="0" smtClean="0"/>
              <a:t>We can support</a:t>
            </a:r>
            <a:br>
              <a:rPr lang="en-US" dirty="0" smtClean="0"/>
            </a:br>
            <a:r>
              <a:rPr lang="en-US" sz="1800" dirty="0" smtClean="0"/>
              <a:t>Discretionary Cuts</a:t>
            </a:r>
            <a:br>
              <a:rPr lang="en-US" sz="1800" dirty="0" smtClean="0"/>
            </a:br>
            <a:r>
              <a:rPr lang="en-US" sz="1800" dirty="0" smtClean="0"/>
              <a:t>Travel Cuts</a:t>
            </a:r>
            <a:br>
              <a:rPr lang="en-US" sz="1800" dirty="0" smtClean="0"/>
            </a:br>
            <a:r>
              <a:rPr lang="en-US" sz="1800" dirty="0" smtClean="0"/>
              <a:t>Professional Development </a:t>
            </a:r>
            <a:r>
              <a:rPr lang="en-US" sz="1800" dirty="0"/>
              <a:t>C</a:t>
            </a:r>
            <a:r>
              <a:rPr lang="en-US" sz="1800" dirty="0" smtClean="0"/>
              <a:t>uts</a:t>
            </a:r>
            <a:endParaRPr lang="en-US" sz="180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32" y="2133600"/>
            <a:ext cx="6252048" cy="470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0" y="685800"/>
            <a:ext cx="5410200" cy="799306"/>
          </a:xfrm>
        </p:spPr>
        <p:txBody>
          <a:bodyPr/>
          <a:lstStyle/>
          <a:p>
            <a:r>
              <a:rPr lang="en-US" b="0" dirty="0" smtClean="0"/>
              <a:t>TOP</a:t>
            </a:r>
            <a:r>
              <a:rPr lang="en-US" dirty="0" smtClean="0"/>
              <a:t> </a:t>
            </a:r>
            <a:r>
              <a:rPr lang="en-US" b="0" dirty="0" smtClean="0"/>
              <a:t>(admin)</a:t>
            </a:r>
            <a:br>
              <a:rPr lang="en-US" b="0" dirty="0" smtClean="0"/>
            </a:br>
            <a:r>
              <a:rPr lang="en-US" dirty="0" smtClean="0"/>
              <a:t>Service areas to keep</a:t>
            </a:r>
            <a:br>
              <a:rPr lang="en-US" dirty="0" smtClean="0"/>
            </a:br>
            <a:r>
              <a:rPr lang="en-US" sz="1800" dirty="0" smtClean="0"/>
              <a:t>Counseling Staff</a:t>
            </a:r>
            <a:br>
              <a:rPr lang="en-US" sz="1800" dirty="0" smtClean="0"/>
            </a:br>
            <a:r>
              <a:rPr lang="en-US" sz="1800" dirty="0" smtClean="0"/>
              <a:t>Facilities</a:t>
            </a:r>
            <a:br>
              <a:rPr lang="en-US" sz="1800" dirty="0" smtClean="0"/>
            </a:br>
            <a:r>
              <a:rPr lang="en-US" sz="1800" dirty="0" smtClean="0"/>
              <a:t>RTI Staff</a:t>
            </a:r>
            <a:endParaRPr lang="en-US" sz="180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33600"/>
            <a:ext cx="6150717" cy="46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8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6200" y="609600"/>
            <a:ext cx="4754880" cy="799306"/>
          </a:xfrm>
        </p:spPr>
        <p:txBody>
          <a:bodyPr/>
          <a:lstStyle/>
          <a:p>
            <a:r>
              <a:rPr lang="en-US" b="0" dirty="0" smtClean="0"/>
              <a:t>THOUGHTS (admin)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Cutting </a:t>
            </a:r>
            <a:r>
              <a:rPr lang="en-US" u="sng" dirty="0" smtClean="0"/>
              <a:t>vacant</a:t>
            </a:r>
            <a:r>
              <a:rPr lang="en-US" dirty="0" smtClean="0"/>
              <a:t> </a:t>
            </a:r>
            <a:r>
              <a:rPr lang="en-US" dirty="0" smtClean="0"/>
              <a:t>positions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780" y="2667000"/>
            <a:ext cx="4762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8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4754880" cy="799306"/>
          </a:xfrm>
        </p:spPr>
        <p:txBody>
          <a:bodyPr/>
          <a:lstStyle/>
          <a:p>
            <a:r>
              <a:rPr lang="en-US" b="0" dirty="0" smtClean="0"/>
              <a:t>MATH &amp; ELA </a:t>
            </a:r>
            <a:r>
              <a:rPr lang="en-US" sz="3200" b="0" dirty="0" smtClean="0"/>
              <a:t>(admin)</a:t>
            </a:r>
            <a:r>
              <a:rPr lang="en-US" sz="3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TOSAs for PD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90800"/>
            <a:ext cx="4762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6200" y="324071"/>
            <a:ext cx="4754880" cy="799306"/>
          </a:xfrm>
        </p:spPr>
        <p:txBody>
          <a:bodyPr/>
          <a:lstStyle/>
          <a:p>
            <a:r>
              <a:rPr lang="en-US" b="0" dirty="0" smtClean="0"/>
              <a:t>MAXIMIZE (admin)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Staffing ratios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14600"/>
            <a:ext cx="4762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18110" y="474947"/>
            <a:ext cx="8065770" cy="799306"/>
          </a:xfrm>
        </p:spPr>
        <p:txBody>
          <a:bodyPr/>
          <a:lstStyle/>
          <a:p>
            <a:r>
              <a:rPr lang="en-US" sz="3200" b="0" dirty="0" smtClean="0"/>
              <a:t>SITE DISCRETIONARY CUTS       (admin)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vs Cutting Staff</a:t>
            </a:r>
            <a:endParaRPr lang="en-US" sz="320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0"/>
            <a:ext cx="47625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276600" y="1295400"/>
            <a:ext cx="5326856" cy="1425577"/>
          </a:xfrm>
        </p:spPr>
        <p:txBody>
          <a:bodyPr/>
          <a:lstStyle/>
          <a:p>
            <a:r>
              <a:rPr lang="en-US" dirty="0"/>
              <a:t>Reporting</a:t>
            </a:r>
            <a:br>
              <a:rPr lang="en-US" dirty="0"/>
            </a:br>
            <a:r>
              <a:rPr lang="en-US" b="0" dirty="0" smtClean="0"/>
              <a:t>All Staff</a:t>
            </a:r>
            <a:br>
              <a:rPr lang="en-US" b="0" dirty="0" smtClean="0"/>
            </a:br>
            <a:r>
              <a:rPr lang="en-US" b="0" dirty="0" smtClean="0"/>
              <a:t>Input Survey</a:t>
            </a:r>
            <a:endParaRPr lang="en-US" b="0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r"/>
            <a:r>
              <a:rPr lang="en-US" dirty="0" smtClean="0"/>
              <a:t>Thoughts on Budget Cuts to Address Our Ongoing Deficit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10400" y="621293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(371 participants)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7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ustom 48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C94C25"/>
      </a:accent1>
      <a:accent2>
        <a:srgbClr val="EA8640"/>
      </a:accent2>
      <a:accent3>
        <a:srgbClr val="99D9E7"/>
      </a:accent3>
      <a:accent4>
        <a:srgbClr val="FAB17B"/>
      </a:accent4>
      <a:accent5>
        <a:srgbClr val="21B8B3"/>
      </a:accent5>
      <a:accent6>
        <a:srgbClr val="F3786E"/>
      </a:accent6>
      <a:hlink>
        <a:srgbClr val="646567"/>
      </a:hlink>
      <a:folHlink>
        <a:srgbClr val="646567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0167107 - Reporting progress or status presentation - NEW.potx" id="{24ADC811-FCB2-4A9B-852A-BB14EA0B4C87}" vid="{F865C24B-81F8-4D59-BA13-A775229E76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416</TotalTime>
  <Words>293</Words>
  <Application>Microsoft Office PowerPoint</Application>
  <PresentationFormat>On-screen Show (4:3)</PresentationFormat>
  <Paragraphs>109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Segoe UI</vt:lpstr>
      <vt:lpstr>Wingdings</vt:lpstr>
      <vt:lpstr>Wingdings 2</vt:lpstr>
      <vt:lpstr>Verve</vt:lpstr>
      <vt:lpstr>Reporting Administrative Team Input Session</vt:lpstr>
      <vt:lpstr>FACTORS (admin)  For Success Clear Communication Prioritizing/Planning Careful Spending</vt:lpstr>
      <vt:lpstr>CUTS (admin) We can support Discretionary Cuts Travel Cuts Professional Development Cuts</vt:lpstr>
      <vt:lpstr>TOP (admin) Service areas to keep Counseling Staff Facilities RTI Staff</vt:lpstr>
      <vt:lpstr>THOUGHTS (admin)  Cutting vacant positions</vt:lpstr>
      <vt:lpstr>MATH &amp; ELA (admin)  TOSAs for PD</vt:lpstr>
      <vt:lpstr>MAXIMIZE (admin)  Staffing ratios</vt:lpstr>
      <vt:lpstr>SITE DISCRETIONARY CUTS       (admin)  vs Cutting Staff</vt:lpstr>
      <vt:lpstr>Reporting All Staff Input Survey</vt:lpstr>
      <vt:lpstr>PowerPoint Presentation</vt:lpstr>
      <vt:lpstr>PowerPoint Presentation</vt:lpstr>
      <vt:lpstr>TOP (all staff)  Service areas to keep Student Support Services Teachers Counselors</vt:lpstr>
      <vt:lpstr>PowerPoint Presentation</vt:lpstr>
      <vt:lpstr>PowerPoint Presentation</vt:lpstr>
      <vt:lpstr>PowerPoint Presentation</vt:lpstr>
      <vt:lpstr>Reporting LCAP Collaborative Input Survey</vt:lpstr>
      <vt:lpstr>PowerPoint Presentation</vt:lpstr>
      <vt:lpstr>PowerPoint Presentation</vt:lpstr>
      <vt:lpstr>TOP (LCAP)  Service areas to keep Music Programs Counselors</vt:lpstr>
      <vt:lpstr>PowerPoint Presentation</vt:lpstr>
      <vt:lpstr>PowerPoint Presentation</vt:lpstr>
      <vt:lpstr>Reporting DELAC Input Survey</vt:lpstr>
      <vt:lpstr>PowerPoint Presentation</vt:lpstr>
      <vt:lpstr>PowerPoint Presentation</vt:lpstr>
      <vt:lpstr>TOP (DELAC)  Service areas to keep EL Services Teachers Counselors/ Nurses</vt:lpstr>
      <vt:lpstr>PowerPoint Presentation</vt:lpstr>
      <vt:lpstr>PowerPoint Presentation</vt:lpstr>
      <vt:lpstr>STATUS SUMMARY</vt:lpstr>
    </vt:vector>
  </TitlesOfParts>
  <Company>WJUSD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 Administrative Team Input Session</dc:title>
  <dc:creator>Thomas Pritchard</dc:creator>
  <cp:lastModifiedBy>Thomas Pritchard</cp:lastModifiedBy>
  <cp:revision>32</cp:revision>
  <dcterms:created xsi:type="dcterms:W3CDTF">2018-11-16T16:27:05Z</dcterms:created>
  <dcterms:modified xsi:type="dcterms:W3CDTF">2018-12-08T00:07:12Z</dcterms:modified>
</cp:coreProperties>
</file>